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fb1f6e99ca_0_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" name="Google Shape;58;g2fb1f6e99ca_0_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/>
              <a:t>Réfléchir pour mettre les  reference partout</a:t>
            </a:r>
            <a:endParaRPr/>
          </a:p>
        </p:txBody>
      </p:sp>
      <p:sp>
        <p:nvSpPr>
          <p:cNvPr id="59" name="Google Shape;59;g2fb1f6e99ca_0_1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60" name="Google Shape;60;g2fb1f6e99ca_0_15:notes"/>
          <p:cNvSpPr txBox="1"/>
          <p:nvPr>
            <p:ph idx="11" type="ftr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fb1f6e99ca_0_1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6" name="Google Shape;166;g2fb1f6e99ca_0_1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lang="fr"/>
              <a:t>PLCs are built to be production tools used for automated manufacturing.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lang="fr"/>
              <a:t>RTUs are monitoring tools used to prevent and detect maintenance or security issues at remote locations.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7" name="Google Shape;167;g2fb1f6e99ca_0_11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68" name="Google Shape;168;g2fb1f6e99ca_0_114:notes"/>
          <p:cNvSpPr txBox="1"/>
          <p:nvPr>
            <p:ph idx="11" type="ftr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fb1f6e99ca_0_1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8" name="Google Shape;178;g2fb1f6e99ca_0_12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lang="fr"/>
              <a:t>PLCs are built to be production tools used for automated manufacturing.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lang="fr"/>
              <a:t>RTUs are monitoring tools used to prevent and detect maintenance or security issues at remote locations.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/>
              <a:t>Modèle théorique , n’est pas applicable partout.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/>
              <a:t>Le modèle evolue avec le temps ,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/>
              <a:t>Exemple un capteur connecter qui et connecter directement avec le CLOUD </a:t>
            </a:r>
            <a:endParaRPr/>
          </a:p>
        </p:txBody>
      </p:sp>
      <p:sp>
        <p:nvSpPr>
          <p:cNvPr id="179" name="Google Shape;179;g2fb1f6e99ca_0_12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80" name="Google Shape;180;g2fb1f6e99ca_0_125:notes"/>
          <p:cNvSpPr txBox="1"/>
          <p:nvPr>
            <p:ph idx="11" type="ftr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fb1f6e99ca_0_1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0" name="Google Shape;190;g2fb1f6e99ca_0_13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/>
              <a:t>Il y a plusieurs palette</a:t>
            </a:r>
            <a:endParaRPr/>
          </a:p>
        </p:txBody>
      </p:sp>
      <p:sp>
        <p:nvSpPr>
          <p:cNvPr id="191" name="Google Shape;191;g2fb1f6e99ca_0_13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92" name="Google Shape;192;g2fb1f6e99ca_0_136:notes"/>
          <p:cNvSpPr txBox="1"/>
          <p:nvPr>
            <p:ph idx="11" type="ftr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fb1f6e99ca_0_15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0" name="Google Shape;210;g2fb1f6e99ca_0_15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fb1f6e99ca_0_16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9" name="Google Shape;219;g2fb1f6e99ca_0_16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/>
              <a:t>Réfléchir a changer la couleur pour la rendre ^plus lisigble. </a:t>
            </a:r>
            <a:endParaRPr/>
          </a:p>
        </p:txBody>
      </p:sp>
      <p:sp>
        <p:nvSpPr>
          <p:cNvPr id="220" name="Google Shape;220;g2fb1f6e99ca_0_16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221" name="Google Shape;221;g2fb1f6e99ca_0_163:notes"/>
          <p:cNvSpPr txBox="1"/>
          <p:nvPr>
            <p:ph idx="11" type="ftr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2fb1f6e99ca_0_17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3" name="Google Shape;233;g2fb1f6e99ca_0_17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2fb1f6e99ca_0_18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5" name="Google Shape;245;g2fb1f6e99ca_0_18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/>
              <a:t>Ajouter l’address dans la 1</a:t>
            </a:r>
            <a:r>
              <a:rPr baseline="30000" lang="fr"/>
              <a:t>er</a:t>
            </a:r>
            <a:r>
              <a:rPr lang="fr"/>
              <a:t> slide. </a:t>
            </a:r>
            <a:br>
              <a:rPr lang="fr"/>
            </a:br>
            <a:br>
              <a:rPr lang="fr"/>
            </a:br>
            <a:r>
              <a:rPr lang="fr"/>
              <a:t>Peut étre rajouter des  commentaires pour dire que les sleep sont la pour prendre en compte la lenteur du PLC.</a:t>
            </a:r>
            <a:endParaRPr/>
          </a:p>
        </p:txBody>
      </p:sp>
      <p:sp>
        <p:nvSpPr>
          <p:cNvPr id="246" name="Google Shape;246;g2fb1f6e99ca_0_18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247" name="Google Shape;247;g2fb1f6e99ca_0_187:notes"/>
          <p:cNvSpPr txBox="1"/>
          <p:nvPr>
            <p:ph idx="11" type="ftr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fb1f6e99ca_0_19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8" name="Google Shape;258;g2fb1f6e99ca_0_19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/>
              <a:t>Ajouter l’address dans la 1</a:t>
            </a:r>
            <a:r>
              <a:rPr baseline="30000" lang="fr"/>
              <a:t>er</a:t>
            </a:r>
            <a:r>
              <a:rPr lang="fr"/>
              <a:t> slide. </a:t>
            </a:r>
            <a:br>
              <a:rPr lang="fr"/>
            </a:br>
            <a:br>
              <a:rPr lang="fr"/>
            </a:br>
            <a:r>
              <a:rPr lang="fr"/>
              <a:t>Peut étre rajouter des  commentaires pour dire que les sleep sont la pour prendre en compte la lenteur du PLC.</a:t>
            </a:r>
            <a:endParaRPr/>
          </a:p>
        </p:txBody>
      </p:sp>
      <p:sp>
        <p:nvSpPr>
          <p:cNvPr id="259" name="Google Shape;259;g2fb1f6e99ca_0_19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260" name="Google Shape;260;g2fb1f6e99ca_0_199:notes"/>
          <p:cNvSpPr txBox="1"/>
          <p:nvPr>
            <p:ph idx="11" type="ftr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2fb1f6e99ca_0_2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0" name="Google Shape;270;g2fb1f6e99ca_0_2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2fb1f6e99ca_0_21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0" name="Google Shape;280;g2fb1f6e99ca_0_2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fb1f6e99ca_0_2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9" name="Google Shape;69;g2fb1f6e99ca_0_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2fb1f6e99ca_0_22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0" name="Google Shape;290;g2fb1f6e99ca_0_2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2fb1f6e99ca_0_23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0" name="Google Shape;300;g2fb1f6e99ca_0_2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2fb1f6e99ca_0_24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0" name="Google Shape;310;g2fb1f6e99ca_0_24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2fb1f6e99ca_0_25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1" name="Google Shape;321;g2fb1f6e99ca_0_25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2fb1f6e99ca_0_26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2" name="Google Shape;332;g2fb1f6e99ca_0_26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fb1f6e99ca_0_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9" name="Google Shape;79;g2fb1f6e99ca_0_3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/>
              <a:t>Voir pour trouver une meuilleur photo de profils</a:t>
            </a:r>
            <a:endParaRPr/>
          </a:p>
        </p:txBody>
      </p:sp>
      <p:sp>
        <p:nvSpPr>
          <p:cNvPr id="80" name="Google Shape;80;g2fb1f6e99ca_0_3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81" name="Google Shape;81;g2fb1f6e99ca_0_34:notes"/>
          <p:cNvSpPr txBox="1"/>
          <p:nvPr>
            <p:ph idx="11" type="ftr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fb1f6e99ca_0_4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2" name="Google Shape;92;g2fb1f6e99ca_0_4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/>
              <a:t>Mettre des numéros sur les slide.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/>
              <a:t>Ne pas surcharger les slide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/>
              <a:t>Réfléchir pour ajouter plus d’image , mais bien utiliser </a:t>
            </a:r>
            <a:endParaRPr/>
          </a:p>
        </p:txBody>
      </p:sp>
      <p:sp>
        <p:nvSpPr>
          <p:cNvPr id="93" name="Google Shape;93;g2fb1f6e99ca_0_4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94" name="Google Shape;94;g2fb1f6e99ca_0_46:notes"/>
          <p:cNvSpPr txBox="1"/>
          <p:nvPr>
            <p:ph idx="11" type="ftr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fb1f6e99ca_0_5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4" name="Google Shape;104;g2fb1f6e99ca_0_5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/>
              <a:t>Ajouter des tab et de point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/>
              <a:t>Voir les fautes.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/>
              <a:t>Revoir peut étre la définitions d’ICS (plus sur le contrôle de systéme phisique)</a:t>
            </a:r>
            <a:endParaRPr/>
          </a:p>
        </p:txBody>
      </p:sp>
      <p:sp>
        <p:nvSpPr>
          <p:cNvPr id="105" name="Google Shape;105;g2fb1f6e99ca_0_5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06" name="Google Shape;106;g2fb1f6e99ca_0_57:notes"/>
          <p:cNvSpPr txBox="1"/>
          <p:nvPr>
            <p:ph idx="11" type="ftr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fb1f6e99ca_0_6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6" name="Google Shape;116;g2fb1f6e99ca_0_6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/>
              <a:t>Photo de la valise. A ajouter (donne un coup en plus pour ). </a:t>
            </a:r>
            <a:endParaRPr/>
          </a:p>
        </p:txBody>
      </p:sp>
      <p:sp>
        <p:nvSpPr>
          <p:cNvPr id="117" name="Google Shape;117;g2fb1f6e99ca_0_6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18" name="Google Shape;118;g2fb1f6e99ca_0_68:notes"/>
          <p:cNvSpPr txBox="1"/>
          <p:nvPr>
            <p:ph idx="11" type="ftr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fb1f6e99ca_0_7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8" name="Google Shape;128;g2fb1f6e99ca_0_7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/>
              <a:t>Enlever les adresse IP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/>
              <a:t>Revoir la charte graphique de l’excalidraw. </a:t>
            </a:r>
            <a:endParaRPr/>
          </a:p>
        </p:txBody>
      </p:sp>
      <p:sp>
        <p:nvSpPr>
          <p:cNvPr id="129" name="Google Shape;129;g2fb1f6e99ca_0_7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30" name="Google Shape;130;g2fb1f6e99ca_0_79:notes"/>
          <p:cNvSpPr txBox="1"/>
          <p:nvPr>
            <p:ph idx="11" type="ftr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fb1f6e99ca_0_9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0" name="Google Shape;140;g2fb1f6e99ca_0_9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1" name="Google Shape;141;g2fb1f6e99ca_0_9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42" name="Google Shape;142;g2fb1f6e99ca_0_90:notes"/>
          <p:cNvSpPr txBox="1"/>
          <p:nvPr>
            <p:ph idx="11" type="ftr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fb1f6e99ca_0_10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3" name="Google Shape;153;g2fb1f6e99ca_0_10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/>
              <a:t>Enlever les adresse IP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/>
              <a:t>Revoir la charte graphique de l’excalidraw. </a:t>
            </a:r>
            <a:endParaRPr/>
          </a:p>
        </p:txBody>
      </p:sp>
      <p:sp>
        <p:nvSpPr>
          <p:cNvPr id="154" name="Google Shape;154;g2fb1f6e99ca_0_10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55" name="Google Shape;155;g2fb1f6e99ca_0_102:notes"/>
          <p:cNvSpPr txBox="1"/>
          <p:nvPr>
            <p:ph idx="11" type="ftr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contenu" type="obj">
  <p:cSld name="OBJEC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Relationship Id="rId4" Type="http://schemas.openxmlformats.org/officeDocument/2006/relationships/image" Target="../media/image1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Relationship Id="rId4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png"/><Relationship Id="rId4" Type="http://schemas.openxmlformats.org/officeDocument/2006/relationships/image" Target="../media/image10.png"/><Relationship Id="rId5" Type="http://schemas.openxmlformats.org/officeDocument/2006/relationships/image" Target="../media/image1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png"/><Relationship Id="rId4" Type="http://schemas.openxmlformats.org/officeDocument/2006/relationships/image" Target="../media/image5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.png"/><Relationship Id="rId4" Type="http://schemas.openxmlformats.org/officeDocument/2006/relationships/image" Target="../media/image1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.png"/><Relationship Id="rId4" Type="http://schemas.openxmlformats.org/officeDocument/2006/relationships/hyperlink" Target="https://pymodbus.readthedocs.io/en/latest/" TargetMode="External"/><Relationship Id="rId5" Type="http://schemas.openxmlformats.org/officeDocument/2006/relationships/hyperlink" Target="https://github.com/sourceperl/mbtget" TargetMode="External"/><Relationship Id="rId6" Type="http://schemas.openxmlformats.org/officeDocument/2006/relationships/hyperlink" Target="https://scapy.net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.png"/><Relationship Id="rId4" Type="http://schemas.openxmlformats.org/officeDocument/2006/relationships/image" Target="../media/image12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.png"/><Relationship Id="rId4" Type="http://schemas.openxmlformats.org/officeDocument/2006/relationships/image" Target="../media/image18.jpg"/><Relationship Id="rId5" Type="http://schemas.openxmlformats.org/officeDocument/2006/relationships/image" Target="../media/image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.png"/><Relationship Id="rId4" Type="http://schemas.openxmlformats.org/officeDocument/2006/relationships/image" Target="../media/image18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4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1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Relationship Id="rId4" Type="http://schemas.openxmlformats.org/officeDocument/2006/relationships/image" Target="../media/image14.jpg"/><Relationship Id="rId5" Type="http://schemas.openxmlformats.org/officeDocument/2006/relationships/image" Target="../media/image7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oud of dot that make a skull in profile on bright white backfround " id="62" name="Google Shape;62;p14"/>
          <p:cNvPicPr preferRelativeResize="0"/>
          <p:nvPr/>
        </p:nvPicPr>
        <p:blipFill rotWithShape="1">
          <a:blip r:embed="rId3">
            <a:alphaModFix amt="5000"/>
          </a:blip>
          <a:srcRect b="0" l="15533" r="0" t="0"/>
          <a:stretch/>
        </p:blipFill>
        <p:spPr>
          <a:xfrm rot="2116609">
            <a:off x="6758275" y="1507130"/>
            <a:ext cx="4344454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ud of dot that make a skull in profile on bright white backfround " id="63" name="Google Shape;63;p14"/>
          <p:cNvPicPr preferRelativeResize="0"/>
          <p:nvPr/>
        </p:nvPicPr>
        <p:blipFill rotWithShape="1">
          <a:blip r:embed="rId3">
            <a:alphaModFix amt="5000"/>
          </a:blip>
          <a:srcRect b="0" l="15533" r="0" t="0"/>
          <a:stretch/>
        </p:blipFill>
        <p:spPr>
          <a:xfrm rot="-8816051">
            <a:off x="-2172227" y="-2014062"/>
            <a:ext cx="434445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4"/>
          <p:cNvSpPr txBox="1"/>
          <p:nvPr>
            <p:ph type="ctrTitle"/>
          </p:nvPr>
        </p:nvSpPr>
        <p:spPr>
          <a:xfrm>
            <a:off x="628650" y="1027599"/>
            <a:ext cx="7886700" cy="1031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</a:pPr>
            <a:r>
              <a:rPr lang="fr" sz="3300">
                <a:latin typeface="Arial"/>
                <a:ea typeface="Arial"/>
                <a:cs typeface="Arial"/>
                <a:sym typeface="Arial"/>
              </a:rPr>
              <a:t>Network Protocol Abuse : </a:t>
            </a:r>
            <a:br>
              <a:rPr lang="fr" sz="3300">
                <a:latin typeface="Arial"/>
                <a:ea typeface="Arial"/>
                <a:cs typeface="Arial"/>
                <a:sym typeface="Arial"/>
              </a:rPr>
            </a:br>
            <a:r>
              <a:rPr lang="fr" sz="3300">
                <a:latin typeface="Arial"/>
                <a:ea typeface="Arial"/>
                <a:cs typeface="Arial"/>
                <a:sym typeface="Arial"/>
              </a:rPr>
              <a:t>Driving ICS equipment mad </a:t>
            </a:r>
            <a:endParaRPr sz="33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1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" sz="1100"/>
              <a:t>Educational material , does not reporduce</a:t>
            </a:r>
            <a:endParaRPr sz="1100"/>
          </a:p>
        </p:txBody>
      </p:sp>
      <p:sp>
        <p:nvSpPr>
          <p:cNvPr id="66" name="Google Shape;66;p14"/>
          <p:cNvSpPr txBox="1"/>
          <p:nvPr>
            <p:ph idx="12" type="sldNum"/>
          </p:nvPr>
        </p:nvSpPr>
        <p:spPr>
          <a:xfrm>
            <a:off x="6354343" y="3497413"/>
            <a:ext cx="411600" cy="29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oud of dot that make a skull in profile on bright white backfround " id="170" name="Google Shape;170;p23"/>
          <p:cNvPicPr preferRelativeResize="0"/>
          <p:nvPr/>
        </p:nvPicPr>
        <p:blipFill rotWithShape="1">
          <a:blip r:embed="rId3">
            <a:alphaModFix amt="5000"/>
          </a:blip>
          <a:srcRect b="0" l="15533" r="0" t="0"/>
          <a:stretch/>
        </p:blipFill>
        <p:spPr>
          <a:xfrm rot="2116609">
            <a:off x="6758275" y="1507130"/>
            <a:ext cx="4344454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ud of dot that make a skull in profile on bright white backfround " id="171" name="Google Shape;171;p23"/>
          <p:cNvPicPr preferRelativeResize="0"/>
          <p:nvPr/>
        </p:nvPicPr>
        <p:blipFill rotWithShape="1">
          <a:blip r:embed="rId3">
            <a:alphaModFix amt="5000"/>
          </a:blip>
          <a:srcRect b="0" l="15533" r="0" t="0"/>
          <a:stretch/>
        </p:blipFill>
        <p:spPr>
          <a:xfrm rot="-8816051">
            <a:off x="-2172227" y="-2014062"/>
            <a:ext cx="434445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3"/>
          <p:cNvSpPr txBox="1"/>
          <p:nvPr>
            <p:ph type="title"/>
          </p:nvPr>
        </p:nvSpPr>
        <p:spPr>
          <a:xfrm>
            <a:off x="-1" y="0"/>
            <a:ext cx="92631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fr"/>
              <a:t>Little bit of governance. </a:t>
            </a:r>
            <a:endParaRPr/>
          </a:p>
        </p:txBody>
      </p:sp>
      <p:sp>
        <p:nvSpPr>
          <p:cNvPr id="173" name="Google Shape;173;p23"/>
          <p:cNvSpPr txBox="1"/>
          <p:nvPr>
            <p:ph idx="1" type="body"/>
          </p:nvPr>
        </p:nvSpPr>
        <p:spPr>
          <a:xfrm>
            <a:off x="187106" y="903338"/>
            <a:ext cx="8773800" cy="3756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fontScale="92500" lnSpcReduction="2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6666"/>
              <a:buNone/>
            </a:pPr>
            <a:r>
              <a:rPr lang="fr"/>
              <a:t>Stardard and guidance. 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16666"/>
              <a:buNone/>
            </a:pPr>
            <a:r>
              <a:t/>
            </a:r>
            <a:endParaRPr/>
          </a:p>
          <a:p>
            <a:pPr indent="-174148" lvl="0" marL="17780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16666"/>
              <a:buChar char="•"/>
            </a:pPr>
            <a:r>
              <a:rPr b="1" lang="fr">
                <a:solidFill>
                  <a:srgbClr val="FF0000"/>
                </a:solidFill>
              </a:rPr>
              <a:t>IEC 62443</a:t>
            </a:r>
            <a:r>
              <a:rPr lang="fr"/>
              <a:t> : main series of standart for Industrial cybersecurity. </a:t>
            </a:r>
            <a:endParaRPr/>
          </a:p>
          <a:p>
            <a:pPr indent="-50800" lvl="0" marL="17780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16666"/>
              <a:buNone/>
            </a:pPr>
            <a:r>
              <a:t/>
            </a:r>
            <a:endParaRPr/>
          </a:p>
          <a:p>
            <a:pPr indent="-174148" lvl="0" marL="17780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16666"/>
              <a:buChar char="•"/>
            </a:pPr>
            <a:r>
              <a:rPr b="1" lang="fr">
                <a:solidFill>
                  <a:srgbClr val="FF0000"/>
                </a:solidFill>
              </a:rPr>
              <a:t>NIST SP 800-82</a:t>
            </a:r>
            <a:r>
              <a:rPr lang="fr"/>
              <a:t> : NIST special publications That protide guidance for securing SCADA and DCS environement (free). </a:t>
            </a:r>
            <a:endParaRPr/>
          </a:p>
          <a:p>
            <a:pPr indent="-50800" lvl="0" marL="17780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16666"/>
              <a:buNone/>
            </a:pPr>
            <a:r>
              <a:t/>
            </a:r>
            <a:endParaRPr/>
          </a:p>
          <a:p>
            <a:pPr indent="-174148" lvl="0" marL="17780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16666"/>
              <a:buChar char="•"/>
            </a:pPr>
            <a:r>
              <a:rPr b="1" lang="fr">
                <a:solidFill>
                  <a:srgbClr val="FF0000"/>
                </a:solidFill>
              </a:rPr>
              <a:t>NERC CIP</a:t>
            </a:r>
            <a:r>
              <a:rPr lang="fr"/>
              <a:t> : standards provide a robust security foundation for the bulk electric system's critical cyber assets.</a:t>
            </a:r>
            <a:endParaRPr/>
          </a:p>
          <a:p>
            <a:pPr indent="-50800" lvl="0" marL="17780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16666"/>
              <a:buNone/>
            </a:pPr>
            <a:r>
              <a:t/>
            </a:r>
            <a:endParaRPr/>
          </a:p>
          <a:p>
            <a:pPr indent="-174148" lvl="0" marL="17780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16666"/>
              <a:buChar char="•"/>
            </a:pPr>
            <a:r>
              <a:rPr b="1" lang="fr">
                <a:solidFill>
                  <a:srgbClr val="FF0000"/>
                </a:solidFill>
              </a:rPr>
              <a:t>NIST 2</a:t>
            </a:r>
            <a:r>
              <a:rPr lang="fr"/>
              <a:t> : come in October in eatch EU country. </a:t>
            </a:r>
            <a:endParaRPr/>
          </a:p>
          <a:p>
            <a:pPr indent="-5080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16666"/>
              <a:buNone/>
            </a:pPr>
            <a:r>
              <a:t/>
            </a:r>
            <a:endParaRPr/>
          </a:p>
        </p:txBody>
      </p:sp>
      <p:sp>
        <p:nvSpPr>
          <p:cNvPr id="174" name="Google Shape;174;p2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"/>
              <a:t>Educational material , does not reporduce</a:t>
            </a:r>
            <a:endParaRPr/>
          </a:p>
        </p:txBody>
      </p:sp>
      <p:sp>
        <p:nvSpPr>
          <p:cNvPr id="175" name="Google Shape;175;p2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oud of dot that make a skull in profile on bright white backfround " id="182" name="Google Shape;182;p24"/>
          <p:cNvPicPr preferRelativeResize="0"/>
          <p:nvPr/>
        </p:nvPicPr>
        <p:blipFill rotWithShape="1">
          <a:blip r:embed="rId3">
            <a:alphaModFix amt="5000"/>
          </a:blip>
          <a:srcRect b="0" l="15533" r="0" t="0"/>
          <a:stretch/>
        </p:blipFill>
        <p:spPr>
          <a:xfrm rot="2116609">
            <a:off x="6758275" y="1507130"/>
            <a:ext cx="4344454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ud of dot that make a skull in profile on bright white backfround " id="183" name="Google Shape;183;p24"/>
          <p:cNvPicPr preferRelativeResize="0"/>
          <p:nvPr/>
        </p:nvPicPr>
        <p:blipFill rotWithShape="1">
          <a:blip r:embed="rId3">
            <a:alphaModFix amt="5000"/>
          </a:blip>
          <a:srcRect b="0" l="15533" r="0" t="0"/>
          <a:stretch/>
        </p:blipFill>
        <p:spPr>
          <a:xfrm rot="-8816051">
            <a:off x="-2172227" y="-2014062"/>
            <a:ext cx="4344453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ne image contenant texte, capture d’écran, Police, diagramme&#10;&#10;Description générée automatiquement" id="184" name="Google Shape;184;p24"/>
          <p:cNvPicPr preferRelativeResize="0"/>
          <p:nvPr/>
        </p:nvPicPr>
        <p:blipFill rotWithShape="1">
          <a:blip r:embed="rId4">
            <a:alphaModFix amt="85000"/>
          </a:blip>
          <a:srcRect b="0" l="0" r="0" t="0"/>
          <a:stretch/>
        </p:blipFill>
        <p:spPr>
          <a:xfrm>
            <a:off x="969464" y="674061"/>
            <a:ext cx="7205072" cy="4403102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4"/>
          <p:cNvSpPr txBox="1"/>
          <p:nvPr>
            <p:ph type="title"/>
          </p:nvPr>
        </p:nvSpPr>
        <p:spPr>
          <a:xfrm>
            <a:off x="-1" y="0"/>
            <a:ext cx="92631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fr"/>
              <a:t>Purdue Model network view of a IT/OT network </a:t>
            </a:r>
            <a:endParaRPr/>
          </a:p>
        </p:txBody>
      </p:sp>
      <p:sp>
        <p:nvSpPr>
          <p:cNvPr id="186" name="Google Shape;186;p2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"/>
              <a:t>Educational material , does not reporduce</a:t>
            </a:r>
            <a:endParaRPr/>
          </a:p>
        </p:txBody>
      </p:sp>
      <p:sp>
        <p:nvSpPr>
          <p:cNvPr id="187" name="Google Shape;187;p2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oud of dot that make a skull in profile on bright white backfround " id="194" name="Google Shape;194;p25"/>
          <p:cNvPicPr preferRelativeResize="0"/>
          <p:nvPr/>
        </p:nvPicPr>
        <p:blipFill rotWithShape="1">
          <a:blip r:embed="rId3">
            <a:alphaModFix amt="5000"/>
          </a:blip>
          <a:srcRect b="0" l="15533" r="0" t="0"/>
          <a:stretch/>
        </p:blipFill>
        <p:spPr>
          <a:xfrm rot="2116609">
            <a:off x="6758275" y="1507130"/>
            <a:ext cx="4344454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ud of dot that make a skull in profile on bright white backfround " id="195" name="Google Shape;195;p25"/>
          <p:cNvPicPr preferRelativeResize="0"/>
          <p:nvPr/>
        </p:nvPicPr>
        <p:blipFill rotWithShape="1">
          <a:blip r:embed="rId3">
            <a:alphaModFix amt="5000"/>
          </a:blip>
          <a:srcRect b="0" l="15533" r="0" t="0"/>
          <a:stretch/>
        </p:blipFill>
        <p:spPr>
          <a:xfrm rot="-8816051">
            <a:off x="-2172227" y="-2014062"/>
            <a:ext cx="434445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5"/>
          <p:cNvSpPr txBox="1"/>
          <p:nvPr>
            <p:ph type="title"/>
          </p:nvPr>
        </p:nvSpPr>
        <p:spPr>
          <a:xfrm>
            <a:off x="0" y="0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fr"/>
              <a:t>Workshop teasing.  </a:t>
            </a:r>
            <a:endParaRPr/>
          </a:p>
        </p:txBody>
      </p:sp>
      <p:sp>
        <p:nvSpPr>
          <p:cNvPr id="197" name="Google Shape;197;p25"/>
          <p:cNvSpPr txBox="1"/>
          <p:nvPr>
            <p:ph idx="11" type="ftr"/>
          </p:nvPr>
        </p:nvSpPr>
        <p:spPr>
          <a:xfrm>
            <a:off x="3028950" y="3454070"/>
            <a:ext cx="3086100" cy="33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"/>
              <a:t>Educational material , does not reporduce</a:t>
            </a:r>
            <a:endParaRPr/>
          </a:p>
        </p:txBody>
      </p:sp>
      <p:sp>
        <p:nvSpPr>
          <p:cNvPr id="198" name="Google Shape;198;p25"/>
          <p:cNvSpPr txBox="1"/>
          <p:nvPr>
            <p:ph idx="12" type="sldNum"/>
          </p:nvPr>
        </p:nvSpPr>
        <p:spPr>
          <a:xfrm>
            <a:off x="6457950" y="3454070"/>
            <a:ext cx="2057400" cy="33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199" name="Google Shape;199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745924"/>
            <a:ext cx="9143998" cy="3303806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5"/>
          <p:cNvSpPr txBox="1"/>
          <p:nvPr/>
        </p:nvSpPr>
        <p:spPr>
          <a:xfrm>
            <a:off x="579292" y="1094889"/>
            <a:ext cx="8652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fr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Level 0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p25"/>
          <p:cNvSpPr txBox="1"/>
          <p:nvPr/>
        </p:nvSpPr>
        <p:spPr>
          <a:xfrm>
            <a:off x="2626301" y="1091209"/>
            <a:ext cx="8652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fr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Level 1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25"/>
          <p:cNvSpPr txBox="1"/>
          <p:nvPr/>
        </p:nvSpPr>
        <p:spPr>
          <a:xfrm>
            <a:off x="8042562" y="1091209"/>
            <a:ext cx="8652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fr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Level 3,5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25"/>
          <p:cNvSpPr txBox="1"/>
          <p:nvPr/>
        </p:nvSpPr>
        <p:spPr>
          <a:xfrm>
            <a:off x="5652657" y="1083579"/>
            <a:ext cx="8652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fr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Level 2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25"/>
          <p:cNvSpPr/>
          <p:nvPr/>
        </p:nvSpPr>
        <p:spPr>
          <a:xfrm>
            <a:off x="155864" y="1091209"/>
            <a:ext cx="1423500" cy="3847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25"/>
          <p:cNvSpPr/>
          <p:nvPr/>
        </p:nvSpPr>
        <p:spPr>
          <a:xfrm>
            <a:off x="1579417" y="1091209"/>
            <a:ext cx="2363700" cy="3847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p25"/>
          <p:cNvSpPr/>
          <p:nvPr/>
        </p:nvSpPr>
        <p:spPr>
          <a:xfrm>
            <a:off x="3943350" y="1091209"/>
            <a:ext cx="4094100" cy="3847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Google Shape;207;p25"/>
          <p:cNvSpPr/>
          <p:nvPr/>
        </p:nvSpPr>
        <p:spPr>
          <a:xfrm>
            <a:off x="8037367" y="1091209"/>
            <a:ext cx="820800" cy="3847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oud of dot that make a skull in profile on bright white backfround " id="212" name="Google Shape;212;p26"/>
          <p:cNvPicPr preferRelativeResize="0"/>
          <p:nvPr/>
        </p:nvPicPr>
        <p:blipFill rotWithShape="1">
          <a:blip r:embed="rId3">
            <a:alphaModFix amt="5000"/>
          </a:blip>
          <a:srcRect b="0" l="15533" r="0" t="0"/>
          <a:stretch/>
        </p:blipFill>
        <p:spPr>
          <a:xfrm rot="2116609">
            <a:off x="6758275" y="1507130"/>
            <a:ext cx="4344454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ud of dot that make a skull in profile on bright white backfround " id="213" name="Google Shape;213;p26"/>
          <p:cNvPicPr preferRelativeResize="0"/>
          <p:nvPr/>
        </p:nvPicPr>
        <p:blipFill rotWithShape="1">
          <a:blip r:embed="rId3">
            <a:alphaModFix amt="5000"/>
          </a:blip>
          <a:srcRect b="0" l="15533" r="0" t="0"/>
          <a:stretch/>
        </p:blipFill>
        <p:spPr>
          <a:xfrm rot="-8816051">
            <a:off x="-2172227" y="-2014062"/>
            <a:ext cx="434445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2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"/>
              <a:t>Educational material , does not reporduce</a:t>
            </a:r>
            <a:endParaRPr/>
          </a:p>
        </p:txBody>
      </p:sp>
      <p:sp>
        <p:nvSpPr>
          <p:cNvPr id="215" name="Google Shape;215;p2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216" name="Google Shape;216;p26"/>
          <p:cNvSpPr txBox="1"/>
          <p:nvPr/>
        </p:nvSpPr>
        <p:spPr>
          <a:xfrm>
            <a:off x="792526" y="207466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DA9DB"/>
              </a:buClr>
              <a:buSzPts val="3300"/>
              <a:buFont typeface="Calibri"/>
              <a:buNone/>
            </a:pPr>
            <a:r>
              <a:rPr b="0" i="0" lang="fr" sz="3300" u="none" cap="none" strike="noStrike">
                <a:solidFill>
                  <a:srgbClr val="8DA9DB"/>
                </a:solidFill>
                <a:latin typeface="Calibri"/>
                <a:ea typeface="Calibri"/>
                <a:cs typeface="Calibri"/>
                <a:sym typeface="Calibri"/>
              </a:rPr>
              <a:t>PLC and attack choice.</a:t>
            </a:r>
            <a:endParaRPr b="0" i="0" sz="3300" u="none" cap="none" strike="noStrik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oud of dot that make a skull in profile on bright white backfround " id="223" name="Google Shape;223;p27"/>
          <p:cNvPicPr preferRelativeResize="0"/>
          <p:nvPr/>
        </p:nvPicPr>
        <p:blipFill rotWithShape="1">
          <a:blip r:embed="rId3">
            <a:alphaModFix amt="5000"/>
          </a:blip>
          <a:srcRect b="0" l="15533" r="0" t="0"/>
          <a:stretch/>
        </p:blipFill>
        <p:spPr>
          <a:xfrm rot="2116609">
            <a:off x="6758275" y="1507130"/>
            <a:ext cx="4344454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ud of dot that make a skull in profile on bright white backfround " id="224" name="Google Shape;224;p27"/>
          <p:cNvPicPr preferRelativeResize="0"/>
          <p:nvPr/>
        </p:nvPicPr>
        <p:blipFill rotWithShape="1">
          <a:blip r:embed="rId3">
            <a:alphaModFix amt="5000"/>
          </a:blip>
          <a:srcRect b="0" l="15533" r="0" t="0"/>
          <a:stretch/>
        </p:blipFill>
        <p:spPr>
          <a:xfrm rot="-8816051">
            <a:off x="-2172227" y="-2014062"/>
            <a:ext cx="434445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27"/>
          <p:cNvSpPr txBox="1"/>
          <p:nvPr>
            <p:ph type="title"/>
          </p:nvPr>
        </p:nvSpPr>
        <p:spPr>
          <a:xfrm>
            <a:off x="0" y="13691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fr" sz="3300"/>
              <a:t>PLC and attack choice.</a:t>
            </a:r>
            <a:endParaRPr/>
          </a:p>
        </p:txBody>
      </p:sp>
      <p:sp>
        <p:nvSpPr>
          <p:cNvPr id="226" name="Google Shape;226;p2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810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t/>
            </a:r>
            <a:endParaRPr/>
          </a:p>
          <a:p>
            <a:pPr indent="-3810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t/>
            </a:r>
            <a:endParaRPr/>
          </a:p>
          <a:p>
            <a:pPr indent="-3810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t/>
            </a:r>
            <a:endParaRPr/>
          </a:p>
          <a:p>
            <a:pPr indent="-3810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t/>
            </a:r>
            <a:endParaRPr/>
          </a:p>
        </p:txBody>
      </p:sp>
      <p:sp>
        <p:nvSpPr>
          <p:cNvPr id="227" name="Google Shape;227;p2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"/>
              <a:t>Educational material , does not reporduce</a:t>
            </a:r>
            <a:endParaRPr/>
          </a:p>
        </p:txBody>
      </p:sp>
      <p:sp>
        <p:nvSpPr>
          <p:cNvPr id="228" name="Google Shape;228;p2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229" name="Google Shape;229;p27"/>
          <p:cNvSpPr txBox="1"/>
          <p:nvPr/>
        </p:nvSpPr>
        <p:spPr>
          <a:xfrm>
            <a:off x="182135" y="1256006"/>
            <a:ext cx="3375600" cy="17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b="0" i="0" lang="fr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Always enter a circuit from output to input.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b="0" i="0" lang="fr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You can connect an output to several inputs, but not several outputs to one input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0" name="Google Shape;230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74416" y="745228"/>
            <a:ext cx="5052244" cy="38874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oud of dot that make a skull in profile on bright white backfround " id="235" name="Google Shape;235;p28"/>
          <p:cNvPicPr preferRelativeResize="0"/>
          <p:nvPr/>
        </p:nvPicPr>
        <p:blipFill rotWithShape="1">
          <a:blip r:embed="rId3">
            <a:alphaModFix amt="5000"/>
          </a:blip>
          <a:srcRect b="0" l="15533" r="0" t="0"/>
          <a:stretch/>
        </p:blipFill>
        <p:spPr>
          <a:xfrm rot="2116609">
            <a:off x="6758275" y="1507130"/>
            <a:ext cx="4344454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ud of dot that make a skull in profile on bright white backfround " id="236" name="Google Shape;236;p28"/>
          <p:cNvPicPr preferRelativeResize="0"/>
          <p:nvPr/>
        </p:nvPicPr>
        <p:blipFill rotWithShape="1">
          <a:blip r:embed="rId3">
            <a:alphaModFix amt="5000"/>
          </a:blip>
          <a:srcRect b="0" l="15533" r="0" t="0"/>
          <a:stretch/>
        </p:blipFill>
        <p:spPr>
          <a:xfrm rot="-8816051">
            <a:off x="-2172227" y="-2014062"/>
            <a:ext cx="434445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28"/>
          <p:cNvSpPr txBox="1"/>
          <p:nvPr>
            <p:ph type="title"/>
          </p:nvPr>
        </p:nvSpPr>
        <p:spPr>
          <a:xfrm>
            <a:off x="0" y="0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fr" sz="3300"/>
              <a:t>Local lab setup for test &amp; POC’s: example</a:t>
            </a:r>
            <a:endParaRPr/>
          </a:p>
        </p:txBody>
      </p:sp>
      <p:pic>
        <p:nvPicPr>
          <p:cNvPr descr="A screen shot of a black screen&#10;&#10;Description automatically generated" id="238" name="Google Shape;238;p28"/>
          <p:cNvPicPr preferRelativeResize="0"/>
          <p:nvPr>
            <p:ph idx="1" type="body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9287" y="2945515"/>
            <a:ext cx="8202000" cy="2152800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2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"/>
              <a:t>Educational material , does not reporduce</a:t>
            </a:r>
            <a:endParaRPr/>
          </a:p>
        </p:txBody>
      </p:sp>
      <p:sp>
        <p:nvSpPr>
          <p:cNvPr id="240" name="Google Shape;240;p2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descr="A screenshot of a computer&#10;&#10;Description automatically generated" id="241" name="Google Shape;241;p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852919" y="704797"/>
            <a:ext cx="3648263" cy="2076557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28"/>
          <p:cNvSpPr txBox="1"/>
          <p:nvPr/>
        </p:nvSpPr>
        <p:spPr>
          <a:xfrm>
            <a:off x="621506" y="1121569"/>
            <a:ext cx="3186300" cy="20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fr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 = Imput 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fr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 = Output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fr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= Analog 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fr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 = Network 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fr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 = Flag 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fr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value is stored in pre-defined memory address.  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oud of dot that make a skull in profile on bright white backfround " id="249" name="Google Shape;249;p29"/>
          <p:cNvPicPr preferRelativeResize="0"/>
          <p:nvPr/>
        </p:nvPicPr>
        <p:blipFill rotWithShape="1">
          <a:blip r:embed="rId3">
            <a:alphaModFix amt="5000"/>
          </a:blip>
          <a:srcRect b="0" l="15533" r="0" t="0"/>
          <a:stretch/>
        </p:blipFill>
        <p:spPr>
          <a:xfrm rot="2116609">
            <a:off x="6758275" y="1507130"/>
            <a:ext cx="4344454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ud of dot that make a skull in profile on bright white backfround " id="250" name="Google Shape;250;p29"/>
          <p:cNvPicPr preferRelativeResize="0"/>
          <p:nvPr/>
        </p:nvPicPr>
        <p:blipFill rotWithShape="1">
          <a:blip r:embed="rId3">
            <a:alphaModFix amt="5000"/>
          </a:blip>
          <a:srcRect b="0" l="15533" r="0" t="0"/>
          <a:stretch/>
        </p:blipFill>
        <p:spPr>
          <a:xfrm rot="-8816051">
            <a:off x="-2172227" y="-2014062"/>
            <a:ext cx="434445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29"/>
          <p:cNvSpPr txBox="1"/>
          <p:nvPr>
            <p:ph type="title"/>
          </p:nvPr>
        </p:nvSpPr>
        <p:spPr>
          <a:xfrm>
            <a:off x="0" y="0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fr" sz="3300"/>
              <a:t>Local lab setup for test &amp; POC’s: exemple</a:t>
            </a:r>
            <a:endParaRPr/>
          </a:p>
        </p:txBody>
      </p:sp>
      <p:sp>
        <p:nvSpPr>
          <p:cNvPr id="252" name="Google Shape;252;p2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"/>
              <a:t>Educational material , does not reporduce</a:t>
            </a:r>
            <a:endParaRPr/>
          </a:p>
        </p:txBody>
      </p:sp>
      <p:sp>
        <p:nvSpPr>
          <p:cNvPr id="253" name="Google Shape;253;p2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254" name="Google Shape;254;p29"/>
          <p:cNvSpPr txBox="1"/>
          <p:nvPr/>
        </p:nvSpPr>
        <p:spPr>
          <a:xfrm>
            <a:off x="137462" y="785954"/>
            <a:ext cx="5575200" cy="20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fr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Snap7 is an open source, 32/64 bit, multi-platform Ethernet communication suite for interfacing natively with Siemens </a:t>
            </a:r>
            <a:r>
              <a:rPr b="1" i="0" lang="fr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S7 PLCs</a:t>
            </a:r>
            <a:r>
              <a:rPr b="0" i="0" lang="fr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fr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Read the value from the defined memory address to see the possible behavior. 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fr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Write the value from the defined memory address to change behavior. 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blue background with a number and text&#10;&#10;Description automatically generated" id="255" name="Google Shape;255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38438" y="2517554"/>
            <a:ext cx="1867121" cy="18671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oud of dot that make a skull in profile on bright white backfround " id="262" name="Google Shape;262;p30"/>
          <p:cNvPicPr preferRelativeResize="0"/>
          <p:nvPr/>
        </p:nvPicPr>
        <p:blipFill rotWithShape="1">
          <a:blip r:embed="rId3">
            <a:alphaModFix amt="5000"/>
          </a:blip>
          <a:srcRect b="0" l="15533" r="0" t="0"/>
          <a:stretch/>
        </p:blipFill>
        <p:spPr>
          <a:xfrm rot="2116609">
            <a:off x="6758275" y="1507130"/>
            <a:ext cx="4344454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ud of dot that make a skull in profile on bright white backfround " id="263" name="Google Shape;263;p30"/>
          <p:cNvPicPr preferRelativeResize="0"/>
          <p:nvPr/>
        </p:nvPicPr>
        <p:blipFill rotWithShape="1">
          <a:blip r:embed="rId3">
            <a:alphaModFix amt="5000"/>
          </a:blip>
          <a:srcRect b="0" l="15533" r="0" t="0"/>
          <a:stretch/>
        </p:blipFill>
        <p:spPr>
          <a:xfrm rot="-8816051">
            <a:off x="-2172227" y="-2014062"/>
            <a:ext cx="434445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30"/>
          <p:cNvSpPr txBox="1"/>
          <p:nvPr>
            <p:ph type="title"/>
          </p:nvPr>
        </p:nvSpPr>
        <p:spPr>
          <a:xfrm>
            <a:off x="0" y="0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fr" sz="3300"/>
              <a:t>Local lab setup for test &amp; POC’s: exemple</a:t>
            </a:r>
            <a:endParaRPr/>
          </a:p>
        </p:txBody>
      </p:sp>
      <p:sp>
        <p:nvSpPr>
          <p:cNvPr id="265" name="Google Shape;265;p3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"/>
              <a:t>Educational material , does not reporduce</a:t>
            </a:r>
            <a:endParaRPr/>
          </a:p>
        </p:txBody>
      </p:sp>
      <p:sp>
        <p:nvSpPr>
          <p:cNvPr id="266" name="Google Shape;266;p3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descr="Une image contenant texte, capture d’écran, Police&#10;&#10;Description générée automatiquement" id="267" name="Google Shape;267;p30"/>
          <p:cNvPicPr preferRelativeResize="0"/>
          <p:nvPr/>
        </p:nvPicPr>
        <p:blipFill rotWithShape="1">
          <a:blip r:embed="rId4">
            <a:alphaModFix/>
          </a:blip>
          <a:srcRect b="0" l="0" r="0" t="11126"/>
          <a:stretch/>
        </p:blipFill>
        <p:spPr>
          <a:xfrm>
            <a:off x="1845997" y="994274"/>
            <a:ext cx="5452012" cy="32992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fr"/>
              <a:t>WORKSHOP: Modbus exercise. </a:t>
            </a:r>
            <a:endParaRPr/>
          </a:p>
        </p:txBody>
      </p:sp>
      <p:sp>
        <p:nvSpPr>
          <p:cNvPr id="273" name="Google Shape;273;p3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"/>
              <a:t>Educational material , does not reporduce</a:t>
            </a:r>
            <a:endParaRPr/>
          </a:p>
        </p:txBody>
      </p:sp>
      <p:sp>
        <p:nvSpPr>
          <p:cNvPr id="274" name="Google Shape;274;p3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descr="coud of dot that make a skull in profile on bright white backfround " id="275" name="Google Shape;275;p31"/>
          <p:cNvPicPr preferRelativeResize="0"/>
          <p:nvPr/>
        </p:nvPicPr>
        <p:blipFill rotWithShape="1">
          <a:blip r:embed="rId3">
            <a:alphaModFix amt="5000"/>
          </a:blip>
          <a:srcRect b="0" l="15533" r="0" t="0"/>
          <a:stretch/>
        </p:blipFill>
        <p:spPr>
          <a:xfrm rot="2116609">
            <a:off x="6758275" y="1507130"/>
            <a:ext cx="4344454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ud of dot that make a skull in profile on bright white backfround " id="276" name="Google Shape;276;p31"/>
          <p:cNvPicPr preferRelativeResize="0"/>
          <p:nvPr/>
        </p:nvPicPr>
        <p:blipFill rotWithShape="1">
          <a:blip r:embed="rId3">
            <a:alphaModFix amt="5000"/>
          </a:blip>
          <a:srcRect b="0" l="15533" r="0" t="0"/>
          <a:stretch/>
        </p:blipFill>
        <p:spPr>
          <a:xfrm rot="-8816051">
            <a:off x="-2172227" y="-2014062"/>
            <a:ext cx="434445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31"/>
          <p:cNvSpPr txBox="1"/>
          <p:nvPr/>
        </p:nvSpPr>
        <p:spPr>
          <a:xfrm>
            <a:off x="628650" y="1542488"/>
            <a:ext cx="8017800" cy="27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fr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1: </a:t>
            </a:r>
            <a:endParaRPr b="0" i="0" sz="2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fr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Read the 10 first content from Q1</a:t>
            </a:r>
            <a:br>
              <a:rPr b="0" i="0" lang="fr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2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fr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2: </a:t>
            </a:r>
            <a:endParaRPr b="0" i="0" sz="2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fr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Write the 10 first content from Q1</a:t>
            </a:r>
            <a:endParaRPr b="0" i="0" sz="2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br>
              <a:rPr b="0" i="0" lang="fr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0" i="0" sz="2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fr"/>
              <a:t>WORKSHOP: Modbus</a:t>
            </a:r>
            <a:endParaRPr/>
          </a:p>
        </p:txBody>
      </p:sp>
      <p:sp>
        <p:nvSpPr>
          <p:cNvPr id="283" name="Google Shape;283;p3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"/>
              <a:t>Educational material , does not reporduce</a:t>
            </a:r>
            <a:endParaRPr/>
          </a:p>
        </p:txBody>
      </p:sp>
      <p:sp>
        <p:nvSpPr>
          <p:cNvPr id="284" name="Google Shape;284;p3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descr="coud of dot that make a skull in profile on bright white backfround " id="285" name="Google Shape;285;p32"/>
          <p:cNvPicPr preferRelativeResize="0"/>
          <p:nvPr/>
        </p:nvPicPr>
        <p:blipFill rotWithShape="1">
          <a:blip r:embed="rId3">
            <a:alphaModFix amt="5000"/>
          </a:blip>
          <a:srcRect b="0" l="15533" r="0" t="0"/>
          <a:stretch/>
        </p:blipFill>
        <p:spPr>
          <a:xfrm rot="2116609">
            <a:off x="6758275" y="1507130"/>
            <a:ext cx="4344454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ud of dot that make a skull in profile on bright white backfround " id="286" name="Google Shape;286;p32"/>
          <p:cNvPicPr preferRelativeResize="0"/>
          <p:nvPr/>
        </p:nvPicPr>
        <p:blipFill rotWithShape="1">
          <a:blip r:embed="rId3">
            <a:alphaModFix amt="5000"/>
          </a:blip>
          <a:srcRect b="0" l="15533" r="0" t="0"/>
          <a:stretch/>
        </p:blipFill>
        <p:spPr>
          <a:xfrm rot="-8816051">
            <a:off x="-2172227" y="-2014062"/>
            <a:ext cx="434445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32"/>
          <p:cNvSpPr txBox="1"/>
          <p:nvPr/>
        </p:nvSpPr>
        <p:spPr>
          <a:xfrm>
            <a:off x="628650" y="1542488"/>
            <a:ext cx="8017800" cy="2570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br>
              <a:rPr b="0" i="0" lang="fr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fr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Different tool to forge packet: </a:t>
            </a:r>
            <a:br>
              <a:rPr b="0" i="0" lang="fr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0" i="0" lang="fr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fr" sz="21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https://pymodbus.readthedocs.io/en/latest/</a:t>
            </a:r>
            <a:r>
              <a:rPr b="0" i="0" lang="fr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br>
              <a:rPr b="0" i="0" lang="fr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fr" sz="21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https://github.com/sourceperl/mbtget</a:t>
            </a:r>
            <a:r>
              <a:rPr b="0" i="0" lang="fr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br>
              <a:rPr b="0" i="0" lang="fr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fr" sz="21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6"/>
              </a:rPr>
              <a:t>https://scapy.net</a:t>
            </a:r>
            <a:r>
              <a:rPr b="0" i="0" lang="fr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0" i="0" sz="2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br>
              <a:rPr b="0" i="0" lang="fr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0" i="0" sz="2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fr"/>
              <a:t>WORKSHOP</a:t>
            </a:r>
            <a:endParaRPr/>
          </a:p>
        </p:txBody>
      </p:sp>
      <p:sp>
        <p:nvSpPr>
          <p:cNvPr id="72" name="Google Shape;72;p15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fr"/>
              <a:t>Objective:</a:t>
            </a:r>
            <a:endParaRPr/>
          </a:p>
          <a:p>
            <a:pPr indent="-17145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fr"/>
              <a:t>Understand Correspondence between memory address and I/O value</a:t>
            </a:r>
            <a:endParaRPr/>
          </a:p>
          <a:p>
            <a:pPr indent="-17145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fr"/>
              <a:t>Try to get the value from an attacker perspective </a:t>
            </a:r>
            <a:endParaRPr/>
          </a:p>
          <a:p>
            <a:pPr indent="-12700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</a:pPr>
            <a:r>
              <a:rPr lang="fr"/>
              <a:t>Create chaos on the road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1397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fr"/>
              <a:t>Side quest: </a:t>
            </a:r>
            <a:endParaRPr/>
          </a:p>
          <a:p>
            <a:pPr indent="-17145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fr"/>
              <a:t>Test They previously talk brute force on the web panel of the siemens LOGO! </a:t>
            </a:r>
            <a:endParaRPr/>
          </a:p>
        </p:txBody>
      </p:sp>
      <p:sp>
        <p:nvSpPr>
          <p:cNvPr id="73" name="Google Shape;73;p1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"/>
              <a:t>Educational material , does not reporduce</a:t>
            </a:r>
            <a:endParaRPr/>
          </a:p>
        </p:txBody>
      </p:sp>
      <p:sp>
        <p:nvSpPr>
          <p:cNvPr id="74" name="Google Shape;74;p1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descr="coud of dot that make a skull in profile on bright white backfround " id="75" name="Google Shape;75;p15"/>
          <p:cNvPicPr preferRelativeResize="0"/>
          <p:nvPr/>
        </p:nvPicPr>
        <p:blipFill rotWithShape="1">
          <a:blip r:embed="rId3">
            <a:alphaModFix amt="5000"/>
          </a:blip>
          <a:srcRect b="0" l="15533" r="0" t="0"/>
          <a:stretch/>
        </p:blipFill>
        <p:spPr>
          <a:xfrm rot="2116609">
            <a:off x="6758275" y="1507130"/>
            <a:ext cx="4344454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ud of dot that make a skull in profile on bright white backfround " id="76" name="Google Shape;76;p15"/>
          <p:cNvPicPr preferRelativeResize="0"/>
          <p:nvPr/>
        </p:nvPicPr>
        <p:blipFill rotWithShape="1">
          <a:blip r:embed="rId3">
            <a:alphaModFix amt="5000"/>
          </a:blip>
          <a:srcRect b="0" l="15533" r="0" t="0"/>
          <a:stretch/>
        </p:blipFill>
        <p:spPr>
          <a:xfrm rot="-8816051">
            <a:off x="-2172227" y="-2014062"/>
            <a:ext cx="4344453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3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fr"/>
              <a:t>WORKSHOP: Modbus exercise. </a:t>
            </a:r>
            <a:endParaRPr/>
          </a:p>
        </p:txBody>
      </p:sp>
      <p:sp>
        <p:nvSpPr>
          <p:cNvPr id="293" name="Google Shape;293;p3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"/>
              <a:t>Educational material , does not reporduce</a:t>
            </a:r>
            <a:endParaRPr/>
          </a:p>
        </p:txBody>
      </p:sp>
      <p:sp>
        <p:nvSpPr>
          <p:cNvPr id="294" name="Google Shape;294;p3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descr="coud of dot that make a skull in profile on bright white backfround " id="295" name="Google Shape;295;p33"/>
          <p:cNvPicPr preferRelativeResize="0"/>
          <p:nvPr/>
        </p:nvPicPr>
        <p:blipFill rotWithShape="1">
          <a:blip r:embed="rId3">
            <a:alphaModFix amt="5000"/>
          </a:blip>
          <a:srcRect b="0" l="15533" r="0" t="0"/>
          <a:stretch/>
        </p:blipFill>
        <p:spPr>
          <a:xfrm rot="2116609">
            <a:off x="6758275" y="1507130"/>
            <a:ext cx="4344454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ud of dot that make a skull in profile on bright white backfround " id="296" name="Google Shape;296;p33"/>
          <p:cNvPicPr preferRelativeResize="0"/>
          <p:nvPr/>
        </p:nvPicPr>
        <p:blipFill rotWithShape="1">
          <a:blip r:embed="rId3">
            <a:alphaModFix amt="5000"/>
          </a:blip>
          <a:srcRect b="0" l="15533" r="0" t="0"/>
          <a:stretch/>
        </p:blipFill>
        <p:spPr>
          <a:xfrm rot="-8816051">
            <a:off x="-2172227" y="-2014062"/>
            <a:ext cx="434445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33"/>
          <p:cNvSpPr txBox="1"/>
          <p:nvPr/>
        </p:nvSpPr>
        <p:spPr>
          <a:xfrm>
            <a:off x="628650" y="1542488"/>
            <a:ext cx="8017800" cy="27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fr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1: </a:t>
            </a:r>
            <a:endParaRPr b="0" i="0" sz="2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fr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Read the 10 first content from QX100.0  </a:t>
            </a:r>
            <a:br>
              <a:rPr b="0" i="0" lang="fr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2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fr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2: </a:t>
            </a:r>
            <a:endParaRPr b="0" i="0" sz="2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0" i="0" lang="fr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Write the 10 first content from QX100.0 </a:t>
            </a:r>
            <a:endParaRPr b="0" i="0" sz="2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br>
              <a:rPr b="0" i="0" lang="fr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0" i="0" sz="2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fr"/>
              <a:t>OPC UA </a:t>
            </a:r>
            <a:endParaRPr/>
          </a:p>
        </p:txBody>
      </p:sp>
      <p:sp>
        <p:nvSpPr>
          <p:cNvPr id="303" name="Google Shape;303;p3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"/>
              <a:t>Educational material , does not reporduce</a:t>
            </a:r>
            <a:endParaRPr/>
          </a:p>
        </p:txBody>
      </p:sp>
      <p:sp>
        <p:nvSpPr>
          <p:cNvPr id="304" name="Google Shape;304;p3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descr="coud of dot that make a skull in profile on bright white backfround " id="305" name="Google Shape;305;p34"/>
          <p:cNvPicPr preferRelativeResize="0"/>
          <p:nvPr/>
        </p:nvPicPr>
        <p:blipFill rotWithShape="1">
          <a:blip r:embed="rId3">
            <a:alphaModFix amt="5000"/>
          </a:blip>
          <a:srcRect b="0" l="15533" r="0" t="0"/>
          <a:stretch/>
        </p:blipFill>
        <p:spPr>
          <a:xfrm rot="2116609">
            <a:off x="6758275" y="1507130"/>
            <a:ext cx="4344454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ud of dot that make a skull in profile on bright white backfround " id="306" name="Google Shape;306;p34"/>
          <p:cNvPicPr preferRelativeResize="0"/>
          <p:nvPr/>
        </p:nvPicPr>
        <p:blipFill rotWithShape="1">
          <a:blip r:embed="rId3">
            <a:alphaModFix amt="5000"/>
          </a:blip>
          <a:srcRect b="0" l="15533" r="0" t="0"/>
          <a:stretch/>
        </p:blipFill>
        <p:spPr>
          <a:xfrm rot="-8816051">
            <a:off x="-2172227" y="-2014062"/>
            <a:ext cx="4344453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34"/>
          <p:cNvPicPr preferRelativeResize="0"/>
          <p:nvPr/>
        </p:nvPicPr>
        <p:blipFill rotWithShape="1">
          <a:blip r:embed="rId4">
            <a:alphaModFix/>
          </a:blip>
          <a:srcRect b="0" l="0" r="0" t="17067"/>
          <a:stretch/>
        </p:blipFill>
        <p:spPr>
          <a:xfrm>
            <a:off x="749063" y="993188"/>
            <a:ext cx="7999334" cy="36118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fr"/>
              <a:t>OPC UA </a:t>
            </a:r>
            <a:endParaRPr/>
          </a:p>
        </p:txBody>
      </p:sp>
      <p:sp>
        <p:nvSpPr>
          <p:cNvPr id="313" name="Google Shape;313;p3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"/>
              <a:t>Educational material , does not reporduce</a:t>
            </a:r>
            <a:endParaRPr/>
          </a:p>
        </p:txBody>
      </p:sp>
      <p:sp>
        <p:nvSpPr>
          <p:cNvPr id="314" name="Google Shape;314;p3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descr="coud of dot that make a skull in profile on bright white backfround " id="315" name="Google Shape;315;p35"/>
          <p:cNvPicPr preferRelativeResize="0"/>
          <p:nvPr/>
        </p:nvPicPr>
        <p:blipFill rotWithShape="1">
          <a:blip r:embed="rId3">
            <a:alphaModFix amt="5000"/>
          </a:blip>
          <a:srcRect b="0" l="15533" r="0" t="0"/>
          <a:stretch/>
        </p:blipFill>
        <p:spPr>
          <a:xfrm rot="2116609">
            <a:off x="6758275" y="1507130"/>
            <a:ext cx="4344454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ud of dot that make a skull in profile on bright white backfround " id="316" name="Google Shape;316;p35"/>
          <p:cNvPicPr preferRelativeResize="0"/>
          <p:nvPr/>
        </p:nvPicPr>
        <p:blipFill rotWithShape="1">
          <a:blip r:embed="rId3">
            <a:alphaModFix amt="5000"/>
          </a:blip>
          <a:srcRect b="0" l="15533" r="0" t="0"/>
          <a:stretch/>
        </p:blipFill>
        <p:spPr>
          <a:xfrm rot="-8816051">
            <a:off x="-2172227" y="-2014062"/>
            <a:ext cx="4344453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11519" y="60557"/>
            <a:ext cx="4050413" cy="994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3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412919" y="1165772"/>
            <a:ext cx="4496476" cy="34905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6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fr"/>
              <a:t>OPC UA </a:t>
            </a:r>
            <a:endParaRPr/>
          </a:p>
        </p:txBody>
      </p:sp>
      <p:sp>
        <p:nvSpPr>
          <p:cNvPr id="324" name="Google Shape;324;p3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"/>
              <a:t>Educational material , does not reporduce</a:t>
            </a:r>
            <a:endParaRPr/>
          </a:p>
        </p:txBody>
      </p:sp>
      <p:sp>
        <p:nvSpPr>
          <p:cNvPr id="325" name="Google Shape;325;p3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descr="coud of dot that make a skull in profile on bright white backfround " id="326" name="Google Shape;326;p36"/>
          <p:cNvPicPr preferRelativeResize="0"/>
          <p:nvPr/>
        </p:nvPicPr>
        <p:blipFill rotWithShape="1">
          <a:blip r:embed="rId3">
            <a:alphaModFix amt="5000"/>
          </a:blip>
          <a:srcRect b="0" l="15533" r="0" t="0"/>
          <a:stretch/>
        </p:blipFill>
        <p:spPr>
          <a:xfrm rot="2116609">
            <a:off x="6758275" y="1507130"/>
            <a:ext cx="4344454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ud of dot that make a skull in profile on bright white backfround " id="327" name="Google Shape;327;p36"/>
          <p:cNvPicPr preferRelativeResize="0"/>
          <p:nvPr/>
        </p:nvPicPr>
        <p:blipFill rotWithShape="1">
          <a:blip r:embed="rId3">
            <a:alphaModFix amt="5000"/>
          </a:blip>
          <a:srcRect b="0" l="15533" r="0" t="0"/>
          <a:stretch/>
        </p:blipFill>
        <p:spPr>
          <a:xfrm rot="-8816051">
            <a:off x="-2172227" y="-2014062"/>
            <a:ext cx="4344453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11519" y="60557"/>
            <a:ext cx="4050413" cy="994275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36"/>
          <p:cNvSpPr txBox="1"/>
          <p:nvPr/>
        </p:nvSpPr>
        <p:spPr>
          <a:xfrm>
            <a:off x="1046456" y="1677131"/>
            <a:ext cx="6629100" cy="14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fr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Connect to the OPC UA server of the S7-1200 plc</a:t>
            </a:r>
            <a:endParaRPr b="0" i="0" sz="2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fr"/>
              <a:t>Bonus: SDR tempesting</a:t>
            </a:r>
            <a:endParaRPr/>
          </a:p>
        </p:txBody>
      </p:sp>
      <p:sp>
        <p:nvSpPr>
          <p:cNvPr id="335" name="Google Shape;335;p37"/>
          <p:cNvSpPr txBox="1"/>
          <p:nvPr>
            <p:ph idx="1" type="body"/>
          </p:nvPr>
        </p:nvSpPr>
        <p:spPr>
          <a:xfrm>
            <a:off x="162581" y="1385888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/>
              <a:t>Try to steal info from the HDMI cable.  </a:t>
            </a:r>
            <a:endParaRPr/>
          </a:p>
        </p:txBody>
      </p:sp>
      <p:sp>
        <p:nvSpPr>
          <p:cNvPr id="336" name="Google Shape;336;p3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"/>
              <a:t>Educational material , does not reporduce</a:t>
            </a:r>
            <a:endParaRPr/>
          </a:p>
        </p:txBody>
      </p:sp>
      <p:sp>
        <p:nvSpPr>
          <p:cNvPr id="337" name="Google Shape;337;p3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descr="Une image contenant texte, capture d’écran, logiciel, Logiciel multimédia&#10;&#10;Description générée automatiquement" id="338" name="Google Shape;338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27165" y="236934"/>
            <a:ext cx="4240900" cy="463272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ud of dot that make a skull in profile on bright white backfround " id="339" name="Google Shape;339;p37"/>
          <p:cNvPicPr preferRelativeResize="0"/>
          <p:nvPr/>
        </p:nvPicPr>
        <p:blipFill rotWithShape="1">
          <a:blip r:embed="rId4">
            <a:alphaModFix amt="5000"/>
          </a:blip>
          <a:srcRect b="0" l="15533" r="0" t="0"/>
          <a:stretch/>
        </p:blipFill>
        <p:spPr>
          <a:xfrm rot="2116609">
            <a:off x="6758275" y="1507130"/>
            <a:ext cx="4344454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ud of dot that make a skull in profile on bright white backfround " id="340" name="Google Shape;340;p37"/>
          <p:cNvPicPr preferRelativeResize="0"/>
          <p:nvPr/>
        </p:nvPicPr>
        <p:blipFill rotWithShape="1">
          <a:blip r:embed="rId4">
            <a:alphaModFix amt="5000"/>
          </a:blip>
          <a:srcRect b="0" l="15533" r="0" t="0"/>
          <a:stretch/>
        </p:blipFill>
        <p:spPr>
          <a:xfrm rot="-8816051">
            <a:off x="-2172227" y="-2014062"/>
            <a:ext cx="4344453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oud of dot that make a skull in profile on bright white backfround " id="83" name="Google Shape;83;p16"/>
          <p:cNvPicPr preferRelativeResize="0"/>
          <p:nvPr/>
        </p:nvPicPr>
        <p:blipFill rotWithShape="1">
          <a:blip r:embed="rId3">
            <a:alphaModFix amt="5000"/>
          </a:blip>
          <a:srcRect b="0" l="15533" r="0" t="0"/>
          <a:stretch/>
        </p:blipFill>
        <p:spPr>
          <a:xfrm rot="2116609">
            <a:off x="6758275" y="1507130"/>
            <a:ext cx="434445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6"/>
          <p:cNvSpPr txBox="1"/>
          <p:nvPr>
            <p:ph type="ctrTitle"/>
          </p:nvPr>
        </p:nvSpPr>
        <p:spPr>
          <a:xfrm>
            <a:off x="690117" y="2844742"/>
            <a:ext cx="7886700" cy="1820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</a:pPr>
            <a:r>
              <a:rPr lang="fr" sz="3300">
                <a:latin typeface="Arial"/>
                <a:ea typeface="Arial"/>
                <a:cs typeface="Arial"/>
                <a:sym typeface="Arial"/>
              </a:rPr>
              <a:t>Erwan Cordier</a:t>
            </a:r>
            <a:br>
              <a:rPr lang="fr" sz="3300">
                <a:latin typeface="Arial"/>
                <a:ea typeface="Arial"/>
                <a:cs typeface="Arial"/>
                <a:sym typeface="Arial"/>
              </a:rPr>
            </a:br>
            <a:r>
              <a:rPr lang="fr" sz="3300">
                <a:latin typeface="Arial"/>
                <a:ea typeface="Arial"/>
                <a:cs typeface="Arial"/>
                <a:sym typeface="Arial"/>
              </a:rPr>
              <a:t>OT/ICS enthousiast </a:t>
            </a:r>
            <a:endParaRPr/>
          </a:p>
        </p:txBody>
      </p:sp>
      <p:sp>
        <p:nvSpPr>
          <p:cNvPr id="85" name="Google Shape;85;p1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" sz="1100"/>
              <a:t>Educational material , does not reporduce</a:t>
            </a:r>
            <a:endParaRPr sz="1100"/>
          </a:p>
        </p:txBody>
      </p:sp>
      <p:sp>
        <p:nvSpPr>
          <p:cNvPr id="86" name="Google Shape;86;p16"/>
          <p:cNvSpPr txBox="1"/>
          <p:nvPr>
            <p:ph idx="12" type="sldNum"/>
          </p:nvPr>
        </p:nvSpPr>
        <p:spPr>
          <a:xfrm>
            <a:off x="6354343" y="3497413"/>
            <a:ext cx="411600" cy="29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87" name="Google Shape;87;p16"/>
          <p:cNvSpPr txBox="1"/>
          <p:nvPr/>
        </p:nvSpPr>
        <p:spPr>
          <a:xfrm>
            <a:off x="6064784" y="246063"/>
            <a:ext cx="22887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fr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WOAMI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8" name="Google Shape;88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19540" y="1258069"/>
            <a:ext cx="2376277" cy="237627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ud of dot that make a skull in profile on bright white backfround " id="89" name="Google Shape;89;p16"/>
          <p:cNvPicPr preferRelativeResize="0"/>
          <p:nvPr/>
        </p:nvPicPr>
        <p:blipFill rotWithShape="1">
          <a:blip r:embed="rId3">
            <a:alphaModFix amt="5000"/>
          </a:blip>
          <a:srcRect b="0" l="15533" r="0" t="0"/>
          <a:stretch/>
        </p:blipFill>
        <p:spPr>
          <a:xfrm rot="-8816051">
            <a:off x="-2172227" y="-2014062"/>
            <a:ext cx="4344453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oud of dot that make a skull in profile on bright white backfround " id="96" name="Google Shape;96;p17"/>
          <p:cNvPicPr preferRelativeResize="0"/>
          <p:nvPr/>
        </p:nvPicPr>
        <p:blipFill rotWithShape="1">
          <a:blip r:embed="rId3">
            <a:alphaModFix amt="5000"/>
          </a:blip>
          <a:srcRect b="0" l="15533" r="0" t="0"/>
          <a:stretch/>
        </p:blipFill>
        <p:spPr>
          <a:xfrm rot="2116609">
            <a:off x="6758275" y="1507130"/>
            <a:ext cx="4344454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ud of dot that make a skull in profile on bright white backfround " id="97" name="Google Shape;97;p17"/>
          <p:cNvPicPr preferRelativeResize="0"/>
          <p:nvPr/>
        </p:nvPicPr>
        <p:blipFill rotWithShape="1">
          <a:blip r:embed="rId3">
            <a:alphaModFix amt="5000"/>
          </a:blip>
          <a:srcRect b="0" l="15533" r="0" t="0"/>
          <a:stretch/>
        </p:blipFill>
        <p:spPr>
          <a:xfrm rot="-8816051">
            <a:off x="-2172227" y="-2014062"/>
            <a:ext cx="434445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7"/>
          <p:cNvSpPr txBox="1"/>
          <p:nvPr>
            <p:ph type="title"/>
          </p:nvPr>
        </p:nvSpPr>
        <p:spPr>
          <a:xfrm>
            <a:off x="0" y="13691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fr" sz="3300"/>
              <a:t>Disclaimer. </a:t>
            </a:r>
            <a:endParaRPr/>
          </a:p>
        </p:txBody>
      </p:sp>
      <p:sp>
        <p:nvSpPr>
          <p:cNvPr id="99" name="Google Shape;99;p17"/>
          <p:cNvSpPr txBox="1"/>
          <p:nvPr>
            <p:ph idx="1" type="body"/>
          </p:nvPr>
        </p:nvSpPr>
        <p:spPr>
          <a:xfrm>
            <a:off x="378619" y="1147763"/>
            <a:ext cx="7886700" cy="35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lnSpcReduction="1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600"/>
              <a:buNone/>
            </a:pPr>
            <a:r>
              <a:rPr lang="fr" sz="2600" u="sng">
                <a:solidFill>
                  <a:srgbClr val="FF0000"/>
                </a:solidFill>
              </a:rPr>
              <a:t>This talk is intended to be informative. </a:t>
            </a:r>
            <a:br>
              <a:rPr lang="fr" sz="2600" u="sng"/>
            </a:br>
            <a:br>
              <a:rPr lang="fr" sz="2600" u="sng"/>
            </a:br>
            <a:r>
              <a:rPr lang="fr" sz="2600" u="sng">
                <a:solidFill>
                  <a:srgbClr val="FF0000"/>
                </a:solidFill>
              </a:rPr>
              <a:t>I strongly advise against using these techniques to break into computer systems . All content is for educational purposes only. 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fr"/>
              <a:t>My personal goal was to see how easy it was to setup a real attack on a common attack vector (Credential Bruteforce).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0000"/>
              </a:buClr>
              <a:buSzPts val="2000"/>
              <a:buNone/>
            </a:pPr>
            <a:r>
              <a:rPr lang="fr" sz="2000" u="sng">
                <a:solidFill>
                  <a:srgbClr val="FF0000"/>
                </a:solidFill>
              </a:rPr>
              <a:t>I am not an expert in this field, </a:t>
            </a:r>
            <a:r>
              <a:rPr lang="fr" sz="2000"/>
              <a:t>the things I am going to show you have been done on my free time, if you see a mistake do not hesitate to correct it. </a:t>
            </a:r>
            <a:endParaRPr/>
          </a:p>
        </p:txBody>
      </p:sp>
      <p:sp>
        <p:nvSpPr>
          <p:cNvPr id="100" name="Google Shape;100;p1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"/>
              <a:t>Educational material , does not reporduce</a:t>
            </a:r>
            <a:endParaRPr/>
          </a:p>
        </p:txBody>
      </p:sp>
      <p:sp>
        <p:nvSpPr>
          <p:cNvPr id="101" name="Google Shape;101;p1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oud of dot that make a skull in profile on bright white backfround " id="108" name="Google Shape;108;p18"/>
          <p:cNvPicPr preferRelativeResize="0"/>
          <p:nvPr/>
        </p:nvPicPr>
        <p:blipFill rotWithShape="1">
          <a:blip r:embed="rId3">
            <a:alphaModFix amt="5000"/>
          </a:blip>
          <a:srcRect b="0" l="15533" r="0" t="0"/>
          <a:stretch/>
        </p:blipFill>
        <p:spPr>
          <a:xfrm rot="2116609">
            <a:off x="6758275" y="1507130"/>
            <a:ext cx="4344454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ud of dot that make a skull in profile on bright white backfround " id="109" name="Google Shape;109;p18"/>
          <p:cNvPicPr preferRelativeResize="0"/>
          <p:nvPr/>
        </p:nvPicPr>
        <p:blipFill rotWithShape="1">
          <a:blip r:embed="rId3">
            <a:alphaModFix amt="5000"/>
          </a:blip>
          <a:srcRect b="0" l="15533" r="0" t="0"/>
          <a:stretch/>
        </p:blipFill>
        <p:spPr>
          <a:xfrm rot="-8816051">
            <a:off x="-2172227" y="-2014062"/>
            <a:ext cx="434445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8"/>
          <p:cNvSpPr txBox="1"/>
          <p:nvPr>
            <p:ph type="title"/>
          </p:nvPr>
        </p:nvSpPr>
        <p:spPr>
          <a:xfrm>
            <a:off x="0" y="13691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fr"/>
              <a:t>Foreword</a:t>
            </a:r>
            <a:endParaRPr/>
          </a:p>
        </p:txBody>
      </p:sp>
      <p:sp>
        <p:nvSpPr>
          <p:cNvPr id="111" name="Google Shape;111;p18"/>
          <p:cNvSpPr txBox="1"/>
          <p:nvPr>
            <p:ph idx="1" type="body"/>
          </p:nvPr>
        </p:nvSpPr>
        <p:spPr>
          <a:xfrm>
            <a:off x="332509" y="903338"/>
            <a:ext cx="7886700" cy="39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810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fr" u="sng"/>
              <a:t>Industrial Control System: 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fr"/>
              <a:t>ICS include supervisory control and data acquisition systems used to control geographically dispersed assets</a:t>
            </a:r>
            <a:endParaRPr/>
          </a:p>
          <a:p>
            <a:pPr indent="-3810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fr" u="sng"/>
              <a:t>Acronyms:</a:t>
            </a:r>
            <a:endParaRPr/>
          </a:p>
          <a:p>
            <a:pPr indent="-171450" lvl="0" marL="5207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b="1" lang="fr">
                <a:solidFill>
                  <a:srgbClr val="FF0000"/>
                </a:solidFill>
              </a:rPr>
              <a:t>SCADA</a:t>
            </a:r>
            <a:r>
              <a:rPr lang="fr">
                <a:solidFill>
                  <a:srgbClr val="FF0000"/>
                </a:solidFill>
              </a:rPr>
              <a:t> </a:t>
            </a:r>
            <a:r>
              <a:rPr lang="fr"/>
              <a:t>: Supervisory Control And Data Acquisition</a:t>
            </a:r>
            <a:endParaRPr/>
          </a:p>
          <a:p>
            <a:pPr indent="-171450" lvl="0" marL="5207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b="1" lang="fr">
                <a:solidFill>
                  <a:srgbClr val="FF0000"/>
                </a:solidFill>
              </a:rPr>
              <a:t>PLC</a:t>
            </a:r>
            <a:r>
              <a:rPr lang="fr">
                <a:solidFill>
                  <a:srgbClr val="FF0000"/>
                </a:solidFill>
              </a:rPr>
              <a:t> </a:t>
            </a:r>
            <a:r>
              <a:rPr lang="fr"/>
              <a:t>: Programmable Logic Controller (</a:t>
            </a:r>
            <a:r>
              <a:rPr b="1" lang="fr" sz="2000"/>
              <a:t>meant for local use, depend on high-speed, wired connections</a:t>
            </a:r>
            <a:r>
              <a:rPr lang="fr"/>
              <a:t>)</a:t>
            </a:r>
            <a:endParaRPr/>
          </a:p>
          <a:p>
            <a:pPr indent="-171450" lvl="0" marL="5207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b="1" lang="fr">
                <a:solidFill>
                  <a:srgbClr val="FF0000"/>
                </a:solidFill>
              </a:rPr>
              <a:t>OT</a:t>
            </a:r>
            <a:r>
              <a:rPr lang="fr">
                <a:solidFill>
                  <a:srgbClr val="FF0000"/>
                </a:solidFill>
              </a:rPr>
              <a:t> </a:t>
            </a:r>
            <a:r>
              <a:rPr lang="fr"/>
              <a:t>: Operational Technologie</a:t>
            </a:r>
            <a:endParaRPr/>
          </a:p>
          <a:p>
            <a:pPr indent="-171450" lvl="0" marL="5207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b="1" lang="fr">
                <a:solidFill>
                  <a:srgbClr val="FF0000"/>
                </a:solidFill>
              </a:rPr>
              <a:t>ICS</a:t>
            </a:r>
            <a:r>
              <a:rPr lang="fr">
                <a:solidFill>
                  <a:srgbClr val="FF0000"/>
                </a:solidFill>
              </a:rPr>
              <a:t> </a:t>
            </a:r>
            <a:r>
              <a:rPr lang="fr"/>
              <a:t>: Industrial Control System</a:t>
            </a:r>
            <a:endParaRPr/>
          </a:p>
        </p:txBody>
      </p:sp>
      <p:sp>
        <p:nvSpPr>
          <p:cNvPr id="112" name="Google Shape;112;p1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"/>
              <a:t>Educational material , does not reporduce</a:t>
            </a:r>
            <a:endParaRPr/>
          </a:p>
        </p:txBody>
      </p:sp>
      <p:sp>
        <p:nvSpPr>
          <p:cNvPr id="113" name="Google Shape;113;p1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oud of dot that make a skull in profile on bright white backfround " id="120" name="Google Shape;120;p19"/>
          <p:cNvPicPr preferRelativeResize="0"/>
          <p:nvPr/>
        </p:nvPicPr>
        <p:blipFill rotWithShape="1">
          <a:blip r:embed="rId3">
            <a:alphaModFix amt="5000"/>
          </a:blip>
          <a:srcRect b="0" l="15533" r="0" t="0"/>
          <a:stretch/>
        </p:blipFill>
        <p:spPr>
          <a:xfrm rot="2116609">
            <a:off x="6758275" y="1507130"/>
            <a:ext cx="4344454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ud of dot that make a skull in profile on bright white backfround " id="121" name="Google Shape;121;p19"/>
          <p:cNvPicPr preferRelativeResize="0"/>
          <p:nvPr/>
        </p:nvPicPr>
        <p:blipFill rotWithShape="1">
          <a:blip r:embed="rId3">
            <a:alphaModFix amt="5000"/>
          </a:blip>
          <a:srcRect b="0" l="15533" r="0" t="0"/>
          <a:stretch/>
        </p:blipFill>
        <p:spPr>
          <a:xfrm rot="-8816051">
            <a:off x="-2172227" y="-2014062"/>
            <a:ext cx="434445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9"/>
          <p:cNvSpPr txBox="1"/>
          <p:nvPr>
            <p:ph type="title"/>
          </p:nvPr>
        </p:nvSpPr>
        <p:spPr>
          <a:xfrm>
            <a:off x="0" y="0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fr" sz="3300"/>
              <a:t>Local lab setup for test &amp; POC’s</a:t>
            </a:r>
            <a:endParaRPr/>
          </a:p>
        </p:txBody>
      </p:sp>
      <p:sp>
        <p:nvSpPr>
          <p:cNvPr id="123" name="Google Shape;123;p1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lnSpcReduction="10000"/>
          </a:bodyPr>
          <a:lstStyle/>
          <a:p>
            <a:pPr indent="-3810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fr"/>
              <a:t>Why set up a local test environment? 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t/>
            </a:r>
            <a:endParaRPr/>
          </a:p>
          <a:p>
            <a:pPr indent="-17145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fr"/>
              <a:t>Test the POC in a controlled </a:t>
            </a:r>
            <a:r>
              <a:rPr lang="fr"/>
              <a:t>environment</a:t>
            </a:r>
            <a:r>
              <a:rPr lang="fr"/>
              <a:t>.</a:t>
            </a:r>
            <a:endParaRPr/>
          </a:p>
          <a:p>
            <a:pPr indent="-17145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fr"/>
              <a:t>Greatly reduces the error rate when already tested. </a:t>
            </a:r>
            <a:endParaRPr/>
          </a:p>
          <a:p>
            <a:pPr indent="-17145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fr"/>
              <a:t>Modifications for better exploitability. </a:t>
            </a:r>
            <a:endParaRPr/>
          </a:p>
          <a:p>
            <a:pPr indent="-17145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fr"/>
              <a:t>Creations of detections rules. </a:t>
            </a:r>
            <a:endParaRPr/>
          </a:p>
          <a:p>
            <a:pPr indent="-17145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fr"/>
              <a:t>Made some small scale governance. 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t/>
            </a:r>
            <a:endParaRPr/>
          </a:p>
        </p:txBody>
      </p:sp>
      <p:sp>
        <p:nvSpPr>
          <p:cNvPr id="124" name="Google Shape;124;p1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"/>
              <a:t>Educational material , does not reporduce</a:t>
            </a:r>
            <a:endParaRPr/>
          </a:p>
        </p:txBody>
      </p:sp>
      <p:sp>
        <p:nvSpPr>
          <p:cNvPr id="125" name="Google Shape;125;p1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>
            <a:alpha val="7450"/>
          </a:schemeClr>
        </a:solid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oud of dot that make a skull in profile on bright white backfround " id="132" name="Google Shape;132;p20"/>
          <p:cNvPicPr preferRelativeResize="0"/>
          <p:nvPr/>
        </p:nvPicPr>
        <p:blipFill rotWithShape="1">
          <a:blip r:embed="rId3">
            <a:alphaModFix amt="5000"/>
          </a:blip>
          <a:srcRect b="0" l="15533" r="0" t="0"/>
          <a:stretch/>
        </p:blipFill>
        <p:spPr>
          <a:xfrm rot="2116609">
            <a:off x="6758275" y="1507130"/>
            <a:ext cx="4344454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ud of dot that make a skull in profile on bright white backfround " id="133" name="Google Shape;133;p20"/>
          <p:cNvPicPr preferRelativeResize="0"/>
          <p:nvPr/>
        </p:nvPicPr>
        <p:blipFill rotWithShape="1">
          <a:blip r:embed="rId3">
            <a:alphaModFix amt="5000"/>
          </a:blip>
          <a:srcRect b="0" l="15533" r="0" t="0"/>
          <a:stretch/>
        </p:blipFill>
        <p:spPr>
          <a:xfrm rot="-8816051">
            <a:off x="-2172227" y="-2014062"/>
            <a:ext cx="434445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0"/>
          <p:cNvSpPr txBox="1"/>
          <p:nvPr>
            <p:ph type="title"/>
          </p:nvPr>
        </p:nvSpPr>
        <p:spPr>
          <a:xfrm>
            <a:off x="0" y="0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fr"/>
              <a:t>Workshop teasing.  </a:t>
            </a:r>
            <a:endParaRPr/>
          </a:p>
        </p:txBody>
      </p:sp>
      <p:sp>
        <p:nvSpPr>
          <p:cNvPr id="135" name="Google Shape;135;p2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"/>
              <a:t>Educational material , does not reporduce</a:t>
            </a:r>
            <a:endParaRPr/>
          </a:p>
        </p:txBody>
      </p:sp>
      <p:sp>
        <p:nvSpPr>
          <p:cNvPr id="136" name="Google Shape;136;p2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137" name="Google Shape;137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785483"/>
            <a:ext cx="9144000" cy="3981780"/>
          </a:xfrm>
          <a:prstGeom prst="rect">
            <a:avLst/>
          </a:prstGeom>
          <a:noFill/>
          <a:ln>
            <a:noFill/>
          </a:ln>
          <a:effectLst>
            <a:outerShdw blurRad="50800" rotWithShape="0" algn="ctr" dir="5400000" dist="50800">
              <a:schemeClr val="dk2"/>
            </a:outerShdw>
          </a:effectLst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oud of dot that make a skull in profile on bright white backfround " id="144" name="Google Shape;144;p21"/>
          <p:cNvPicPr preferRelativeResize="0"/>
          <p:nvPr/>
        </p:nvPicPr>
        <p:blipFill rotWithShape="1">
          <a:blip r:embed="rId3">
            <a:alphaModFix amt="5000"/>
          </a:blip>
          <a:srcRect b="0" l="15533" r="0" t="0"/>
          <a:stretch/>
        </p:blipFill>
        <p:spPr>
          <a:xfrm rot="2116609">
            <a:off x="6758275" y="1507130"/>
            <a:ext cx="4344454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ud of dot that make a skull in profile on bright white backfround " id="145" name="Google Shape;145;p21"/>
          <p:cNvPicPr preferRelativeResize="0"/>
          <p:nvPr/>
        </p:nvPicPr>
        <p:blipFill rotWithShape="1">
          <a:blip r:embed="rId3">
            <a:alphaModFix amt="5000"/>
          </a:blip>
          <a:srcRect b="0" l="15533" r="0" t="0"/>
          <a:stretch/>
        </p:blipFill>
        <p:spPr>
          <a:xfrm rot="-8816051">
            <a:off x="-2172227" y="-2014062"/>
            <a:ext cx="434445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1"/>
          <p:cNvSpPr txBox="1"/>
          <p:nvPr>
            <p:ph type="title"/>
          </p:nvPr>
        </p:nvSpPr>
        <p:spPr>
          <a:xfrm>
            <a:off x="0" y="0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fr"/>
              <a:t>SIEM &amp; detections</a:t>
            </a:r>
            <a:endParaRPr/>
          </a:p>
        </p:txBody>
      </p:sp>
      <p:sp>
        <p:nvSpPr>
          <p:cNvPr id="147" name="Google Shape;147;p2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"/>
              <a:t>Educational material , does not reporduce</a:t>
            </a:r>
            <a:endParaRPr/>
          </a:p>
        </p:txBody>
      </p:sp>
      <p:sp>
        <p:nvSpPr>
          <p:cNvPr id="148" name="Google Shape;148;p2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149" name="Google Shape;149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1181" y="1159945"/>
            <a:ext cx="7669316" cy="388304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ne image contenant Police, logo, Graphique, symbole&#10;&#10;Description générée automatiquement" id="150" name="Google Shape;150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574256" y="153223"/>
            <a:ext cx="4941095" cy="8418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2"/>
          <p:cNvSpPr txBox="1"/>
          <p:nvPr>
            <p:ph type="title"/>
          </p:nvPr>
        </p:nvSpPr>
        <p:spPr>
          <a:xfrm>
            <a:off x="0" y="0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Calibri"/>
              <a:buNone/>
            </a:pPr>
            <a:r>
              <a:rPr lang="fr">
                <a:solidFill>
                  <a:schemeClr val="lt1"/>
                </a:solidFill>
              </a:rPr>
              <a:t>Workshop teasing.  </a:t>
            </a:r>
            <a:endParaRPr/>
          </a:p>
        </p:txBody>
      </p:sp>
      <p:sp>
        <p:nvSpPr>
          <p:cNvPr id="158" name="Google Shape;158;p2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"/>
              <a:t>Educational material , does not reporduce</a:t>
            </a:r>
            <a:endParaRPr/>
          </a:p>
        </p:txBody>
      </p:sp>
      <p:sp>
        <p:nvSpPr>
          <p:cNvPr id="159" name="Google Shape;159;p2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descr="coud of dot that make a skull in profile on bright white backfround " id="160" name="Google Shape;160;p22"/>
          <p:cNvPicPr preferRelativeResize="0"/>
          <p:nvPr/>
        </p:nvPicPr>
        <p:blipFill rotWithShape="1">
          <a:blip r:embed="rId3">
            <a:alphaModFix amt="5000"/>
          </a:blip>
          <a:srcRect b="0" l="15533" r="0" t="0"/>
          <a:stretch/>
        </p:blipFill>
        <p:spPr>
          <a:xfrm rot="2116609">
            <a:off x="6758275" y="1507130"/>
            <a:ext cx="4344454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ud of dot that make a skull in profile on bright white backfround " id="161" name="Google Shape;161;p22"/>
          <p:cNvPicPr preferRelativeResize="0"/>
          <p:nvPr/>
        </p:nvPicPr>
        <p:blipFill rotWithShape="1">
          <a:blip r:embed="rId3">
            <a:alphaModFix amt="5000"/>
          </a:blip>
          <a:srcRect b="0" l="15533" r="0" t="0"/>
          <a:stretch/>
        </p:blipFill>
        <p:spPr>
          <a:xfrm rot="-8816051">
            <a:off x="-2172227" y="-2014062"/>
            <a:ext cx="4344453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ne image contenant texte, machine, Appareils électroniques, ordinateur&#10;&#10;Description générée automatiquement" id="162" name="Google Shape;162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5400000">
            <a:off x="9156" y="624754"/>
            <a:ext cx="4496225" cy="33721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ne image contenant fils électriques, câble, Appareils électroniques, Ingénierie électronique&#10;&#10;Description générée automatiquement" id="163" name="Google Shape;163;p22"/>
          <p:cNvPicPr preferRelativeResize="0"/>
          <p:nvPr/>
        </p:nvPicPr>
        <p:blipFill rotWithShape="1">
          <a:blip r:embed="rId5">
            <a:alphaModFix/>
          </a:blip>
          <a:srcRect b="14096" l="8366" r="4305" t="14089"/>
          <a:stretch/>
        </p:blipFill>
        <p:spPr>
          <a:xfrm>
            <a:off x="4217507" y="62724"/>
            <a:ext cx="4100535" cy="44962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